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46" r:id="rId9"/>
    <p:sldId id="355" r:id="rId10"/>
    <p:sldId id="347" r:id="rId11"/>
    <p:sldId id="328" r:id="rId12"/>
    <p:sldId id="354" r:id="rId13"/>
    <p:sldId id="344" r:id="rId14"/>
    <p:sldId id="315" r:id="rId15"/>
    <p:sldId id="319" r:id="rId16"/>
    <p:sldId id="311" r:id="rId17"/>
    <p:sldId id="299" r:id="rId18"/>
    <p:sldId id="304" r:id="rId19"/>
    <p:sldId id="336" r:id="rId20"/>
    <p:sldId id="340" r:id="rId21"/>
    <p:sldId id="335" r:id="rId22"/>
    <p:sldId id="312" r:id="rId23"/>
    <p:sldId id="338" r:id="rId24"/>
    <p:sldId id="343" r:id="rId25"/>
    <p:sldId id="325" r:id="rId26"/>
    <p:sldId id="352" r:id="rId27"/>
    <p:sldId id="351" r:id="rId28"/>
    <p:sldId id="350" r:id="rId29"/>
    <p:sldId id="349" r:id="rId30"/>
    <p:sldId id="339" r:id="rId31"/>
    <p:sldId id="334" r:id="rId32"/>
    <p:sldId id="305" r:id="rId33"/>
    <p:sldId id="353" r:id="rId34"/>
    <p:sldId id="357" r:id="rId35"/>
    <p:sldId id="327" r:id="rId36"/>
    <p:sldId id="348" r:id="rId37"/>
    <p:sldId id="361" r:id="rId38"/>
    <p:sldId id="360" r:id="rId39"/>
    <p:sldId id="362" r:id="rId40"/>
    <p:sldId id="363" r:id="rId41"/>
    <p:sldId id="366" r:id="rId42"/>
    <p:sldId id="358" r:id="rId43"/>
    <p:sldId id="365" r:id="rId44"/>
    <p:sldId id="364" r:id="rId45"/>
    <p:sldId id="359" r:id="rId46"/>
    <p:sldId id="306" r:id="rId47"/>
    <p:sldId id="329" r:id="rId48"/>
    <p:sldId id="341" r:id="rId49"/>
    <p:sldId id="356" r:id="rId50"/>
    <p:sldId id="300" r:id="rId51"/>
    <p:sldId id="324" r:id="rId52"/>
    <p:sldId id="337" r:id="rId53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2152" y="-9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ssh-keygen</a:t>
            </a:r>
            <a:r>
              <a:rPr lang="en-US" dirty="0">
                <a:latin typeface="Calibri" charset="0"/>
              </a:rPr>
              <a:t> generates pairs in the </a:t>
            </a:r>
            <a:r>
              <a:rPr lang="en-US" b="1" dirty="0">
                <a:latin typeface="Calibri" charset="0"/>
              </a:rPr>
              <a:t>.</a:t>
            </a:r>
            <a:r>
              <a:rPr lang="en-US" b="1" dirty="0" err="1">
                <a:latin typeface="Calibri" charset="0"/>
              </a:rPr>
              <a:t>ssh</a:t>
            </a:r>
            <a:r>
              <a:rPr lang="en-US" b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cheat sheet</a:t>
            </a:r>
            <a:r>
              <a:rPr lang="en-US" baseline="0" dirty="0" smtClean="0"/>
              <a:t> is the most complete.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smtClean="0">
                <a:latin typeface="Calibri" charset="0"/>
              </a:rPr>
              <a:t>/b/2012/02/search-a-git-repo-like-a-ninja/</a:t>
            </a:r>
            <a:endParaRPr lang="en-US" baseline="0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47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51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terprise.github.com/hom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rl.gi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atlassian.com/git/tutorials/git-hooks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593725" y="45577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 smtClean="0">
                <a:latin typeface="Open Sans" charset="0"/>
              </a:rPr>
              <a:t>Atlassian SourceTree</a:t>
            </a:r>
            <a:endParaRPr lang="en-US" sz="900" dirty="0">
              <a:latin typeface="Open Sans" charset="0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00" y="262239"/>
            <a:ext cx="7757283" cy="402645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Know status of files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dirty="0"/>
              <a:t>undo </a:t>
            </a:r>
            <a:r>
              <a:rPr lang="en-US" dirty="0" smtClean="0"/>
              <a:t>at various statuses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Know “HEAD” </a:t>
            </a:r>
            <a:r>
              <a:rPr lang="en-US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team </a:t>
            </a:r>
            <a:r>
              <a:rPr lang="en-US" dirty="0" smtClean="0"/>
              <a:t>workflow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Use secure </a:t>
            </a:r>
            <a:r>
              <a:rPr lang="en-US" dirty="0" smtClean="0"/>
              <a:t>communications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Switch among multiple accounts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Handle </a:t>
            </a:r>
            <a:r>
              <a:rPr lang="en-US" dirty="0"/>
              <a:t>secrets securely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Team code reviews with automated code scanners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Automated scripts (Bash &amp; PowerShell)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Continuous Integration &amp; Deployment (CI &amp; CD)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skills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Code </a:t>
            </a:r>
            <a:r>
              <a:rPr lang="en-US" sz="2400" dirty="0" smtClean="0">
                <a:ea typeface="ＭＳ Ｐゴシック" charset="0"/>
              </a:rPr>
              <a:t>Markdown text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032740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locally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ssh:user@server:project.git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03493" y="1287800"/>
            <a:ext cx="282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http://server/project.git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4214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keygen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–t 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rsa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99643" y="649625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1921818" y="711538"/>
            <a:ext cx="377825" cy="920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0949" y="447658"/>
            <a:ext cx="1766066" cy="1271723"/>
          </a:xfrm>
          <a:prstGeom prst="bentConnector3">
            <a:avLst>
              <a:gd name="adj1" fmla="val 7276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5502" y="1759732"/>
            <a:ext cx="926586" cy="14201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id_rsa-</a:t>
            </a:r>
            <a:r>
              <a:rPr lang="en-US" sz="1600" b="1" dirty="0" smtClean="0">
                <a:latin typeface="Courier New"/>
                <a:cs typeface="Courier New"/>
              </a:rPr>
              <a:t>user1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4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personal account</a:t>
            </a:r>
          </a:p>
          <a:p>
            <a:r>
              <a:rPr lang="en-US" sz="1200" dirty="0">
                <a:latin typeface="Courier New"/>
                <a:cs typeface="Courier New"/>
              </a:rPr>
              <a:t>Host 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3596"/>
            <a:ext cx="8146762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</a:t>
            </a:r>
            <a:r>
              <a:rPr lang="en-US" sz="1200" dirty="0" err="1">
                <a:latin typeface="Courier New"/>
                <a:cs typeface="Courier New"/>
              </a:rPr>
              <a:t>gitk</a:t>
            </a:r>
            <a:r>
              <a:rPr lang="en-US" sz="1200" dirty="0">
                <a:latin typeface="Courier New"/>
                <a:cs typeface="Courier New"/>
              </a:rPr>
              <a:t>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628650" y="166255"/>
            <a:ext cx="8146762" cy="3394075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http://zeroturnaround.com/rebellabs/git-commands-and-best-practices-cheat-sheet/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2189" y="4777378"/>
            <a:ext cx="34215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zrusin.blogspot.com</a:t>
            </a:r>
            <a:r>
              <a:rPr lang="en-US" sz="1000" dirty="0">
                <a:latin typeface="Open Sans Light"/>
                <a:cs typeface="Open Sans Light"/>
              </a:rPr>
              <a:t>/2007/09/git-cheat-</a:t>
            </a:r>
            <a:r>
              <a:rPr lang="en-US" sz="1000" dirty="0" err="1">
                <a:latin typeface="Open Sans Light"/>
                <a:cs typeface="Open Sans Light"/>
              </a:rPr>
              <a:t>sheet.html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8347" y="4792419"/>
            <a:ext cx="3067555" cy="246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Open Sans Light"/>
                <a:cs typeface="Open Sans Light"/>
              </a:rPr>
              <a:t>http://byte.kde.org/~zrusin/git/git-cheat-sheet.svg</a:t>
            </a: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www.wei-wang.com</a:t>
            </a:r>
            <a:r>
              <a:rPr lang="en-US" sz="900" dirty="0">
                <a:latin typeface="Open Sans" charset="0"/>
              </a:rPr>
              <a:t>/ExplainGitWithD3/#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74528" y="161184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0913" y="1718554"/>
            <a:ext cx="0" cy="91122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676987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69970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802555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481865" y="3203332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35008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3605" y="1096091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44161" y="2896268"/>
            <a:ext cx="869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u="sng" dirty="0" smtClean="0">
                <a:solidFill>
                  <a:srgbClr val="008000"/>
                </a:solidFill>
                <a:latin typeface="Open Sans" charset="0"/>
              </a:rPr>
              <a:t>b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ranch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-s</a:t>
            </a: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22326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08711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19260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77" y="8772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</a:t>
            </a: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2064374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rm 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16855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84495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481865" y="3203332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2514" y="1589528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touch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352105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ls 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9339" y="1826951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echo</a:t>
            </a: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1114682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cd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199978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6855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3447773" y="2933169"/>
            <a:ext cx="20039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72673" y="3473546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387624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22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http://git-scm.com/book/en/v2/Git-Basics-Recording-Changes-to-the-Repository#Removing-Files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Grep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266704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405204"/>
            <a:ext cx="1050686" cy="413407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8371" y="214862"/>
            <a:ext cx="3275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455366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593866"/>
            <a:ext cx="1050686" cy="2247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68746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13473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14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512056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650556"/>
            <a:ext cx="446420" cy="2552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64402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>
            <a:off x="4990768" y="2782528"/>
            <a:ext cx="1050686" cy="360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707246"/>
            <a:ext cx="1050686" cy="2743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2135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>
            <a:off x="4990768" y="3159852"/>
            <a:ext cx="1050686" cy="511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32339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461894"/>
            <a:ext cx="1050686" cy="1356717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398681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383293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46070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1001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83269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me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70071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d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57408"/>
            <a:ext cx="2737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80084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1889380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07804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027880"/>
            <a:ext cx="463860" cy="25320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84570"/>
            <a:ext cx="1050686" cy="17721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89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in conflict. Yes if no conflict unmerged.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latin typeface="Courier New"/>
                <a:cs typeface="Courier New"/>
              </a:rPr>
              <a:t> -- </a:t>
            </a:r>
            <a:r>
              <a:rPr lang="en-US" sz="1800" b="1" i="1" dirty="0" smtClean="0">
                <a:latin typeface="Courier New"/>
                <a:cs typeface="Courier New"/>
              </a:rPr>
              <a:t>pathspec</a:t>
            </a:r>
            <a:endParaRPr lang="en-US" sz="1800" b="1" i="1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reverse log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585212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898230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i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pathspec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formatting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alias.g "grep --break --heading --line-number"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41000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535638" y="3347221"/>
            <a:ext cx="55576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619282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</a:t>
            </a:r>
            <a:r>
              <a:rPr lang="en-US" sz="1800" dirty="0" smtClean="0">
                <a:latin typeface="Open Sans Light"/>
                <a:cs typeface="Open Sans Light"/>
              </a:rPr>
              <a:t>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529952" y="3666812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</a:t>
            </a:r>
            <a:r>
              <a:rPr lang="en-US" sz="1800" dirty="0" smtClean="0">
                <a:latin typeface="Open Sans Light"/>
                <a:cs typeface="Open Sans Light"/>
              </a:rPr>
              <a:t>count lines </a:t>
            </a:r>
            <a:r>
              <a:rPr lang="en-US" sz="1800" dirty="0" smtClean="0">
                <a:latin typeface="Open Sans Light"/>
                <a:cs typeface="Open Sans Light"/>
              </a:rPr>
              <a:t>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411003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76807" y="333624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08307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71121" y="3655837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381781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065526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393756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40662" y="3689531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617804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264061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253086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262583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464705" y="3359196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720491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>
                <a:latin typeface="Courier New"/>
                <a:cs typeface="Courier New"/>
              </a:rPr>
              <a:t>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g "foo"</a:t>
            </a:r>
          </a:p>
          <a:p>
            <a:r>
              <a:rPr lang="en-US" sz="1800" b="1" dirty="0" smtClean="0">
                <a:latin typeface="Courier New"/>
                <a:cs typeface="Courier New"/>
              </a:rPr>
              <a:t>git grep –c "foo"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969019" y="4036144"/>
            <a:ext cx="58927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alias.c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-</a:t>
            </a:r>
            <a:r>
              <a:rPr lang="en-US" sz="1600" dirty="0" smtClean="0">
                <a:latin typeface="Courier New"/>
                <a:cs typeface="Courier New"/>
              </a:rPr>
              <a:t>-count"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Learning techniques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Why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flowcharts 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Videos animating diagrams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Scripts 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dirty="0" smtClean="0">
                <a:ea typeface="ＭＳ Ｐゴシック" charset="0"/>
              </a:rPr>
              <a:t>hands-on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file path specification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pathspec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 HEAD^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1748814" y="2424019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(untracked)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289764" y="2032074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38" y="1114777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09819" y="3070350"/>
            <a:ext cx="343611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(specified in </a:t>
            </a:r>
            <a:b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237113" y="2032074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748814" y="2032074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51" grpId="0"/>
      <p:bldP spid="52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</a:t>
            </a:r>
            <a:r>
              <a:rPr lang="en-US" sz="1800" b="1" dirty="0" err="1" smtClean="0">
                <a:solidFill>
                  <a:srgbClr val="0078C9"/>
                </a:solidFill>
                <a:latin typeface="Courier New"/>
                <a:cs typeface="Courier New"/>
              </a:rPr>
              <a:t>i</a:t>
            </a: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 | --ignore case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31993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15" grpId="0"/>
      <p:bldP spid="16" grpId="0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2669542" y="3585212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edit &amp;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unit test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hunks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review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10327" y="4734719"/>
            <a:ext cx="7337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600" dirty="0">
                <a:latin typeface="Open Sans Light"/>
                <a:cs typeface="Open Sans Light"/>
              </a:rPr>
              <a:t>http://reinh.com/blog/2009/03/02/a-git-workflow-for-agile-teams.html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797644" y="1814753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32156" y="520802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(remote)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802601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Java tools popularity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510673" y="944891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472323" y="1289152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23310" y="1290386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4562" y="1789215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670908" y="1284519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92127" y="844010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448722" y="685593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594560" y="509689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42965" y="722414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655570" y="916015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0913" y="1793977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90925" y="2071789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395775" y="1535214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59288" y="1390752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1683" y="3167163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7083" y="2732416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32685" y="1390752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19053" y="1390752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14353" y="3534707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08594" y="3507923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86394" y="3806373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86425" y="3617033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78595" y="3754539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506818" y="2566431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002200" y="1535215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835494" y="794754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258564" y="1139242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194635" y="1678089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295415" y="3845704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190988" y="1091150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390985" y="2220221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264120" y="2803853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010120" y="2803853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66716" y="2552913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7936164" y="2840250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084360" y="1793977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723110" y="2076552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414914" y="842840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715967" y="1130178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518120" y="2947522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765140" y="541924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546387" y="574777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470622" y="576364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193104" y="3441800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823677" y="3644591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861379" y="2672193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91869" y="3170952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780606" y="1536368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078137" y="933552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2916475" y="1678089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109886" y="2951541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4866906" y="1761414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307842" y="893926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34979" y="1741512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715967" y="2027262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076089" y="2134532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357871" y="2418695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146921" y="1131347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374189" y="1490687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897300" y="2721077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13188" y="2787752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8792" y="2976291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366716" y="685594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172098" y="619059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305023" y="829261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051737" y="1053241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2791063" y="2217840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454936" y="760997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598007" y="956231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1861482" y="829261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86649" y="3895925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283365" y="1298045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856784" y="1068472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391" y="1218726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317123" y="987679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359263" y="3075089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142307" y="1064670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190988" y="2646464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346531" y="3871524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055719" y="3270802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086929" y="685593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374841" y="3270802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44404" y="3760615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023310" y="3270802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461982" y="3425779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229446" y="3929944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554622" y="3531884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983623" y="1787843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43063" y="2065146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676" y="2365451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556587" y="1546621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106533" y="2365451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753522" y="4154905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43577" y="2768664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023310" y="2632100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742965" y="442150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File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Handling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56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54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push/pull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39605</TotalTime>
  <Words>5222</Words>
  <Application>Microsoft Macintosh PowerPoint</Application>
  <PresentationFormat>On-screen Show (16:9)</PresentationFormat>
  <Paragraphs>951</Paragraphs>
  <Slides>52</Slides>
  <Notes>41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Why Git &amp; GitHub</vt:lpstr>
      <vt:lpstr>QUIZ: </vt:lpstr>
      <vt:lpstr>CLI vs. GUI</vt:lpstr>
      <vt:lpstr>Commit individual hunk</vt:lpstr>
      <vt:lpstr>Mastery</vt:lpstr>
      <vt:lpstr>Basic skills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Aliases in .gitconfig</vt:lpstr>
      <vt:lpstr>.gitconfig</vt:lpstr>
      <vt:lpstr>Git Flow workflow (2010)</vt:lpstr>
      <vt:lpstr>PowerPoint Presentation</vt:lpstr>
      <vt:lpstr>Basic action verbs</vt:lpstr>
      <vt:lpstr>Basic workflows</vt:lpstr>
      <vt:lpstr>Zink Rusin’s cheat sheet</vt:lpstr>
      <vt:lpstr>PowerPoint Presentation</vt:lpstr>
      <vt:lpstr>TextMate Git menu</vt:lpstr>
      <vt:lpstr>Visualizing Git with D3</vt:lpstr>
      <vt:lpstr>Git battle map</vt:lpstr>
      <vt:lpstr>Git command map</vt:lpstr>
      <vt:lpstr>Status</vt:lpstr>
      <vt:lpstr>Diff</vt:lpstr>
      <vt:lpstr>Git Grep</vt:lpstr>
      <vt:lpstr>HEAD coding</vt:lpstr>
      <vt:lpstr>QUIZ: Commit or not?</vt:lpstr>
      <vt:lpstr>Grep</vt:lpstr>
      <vt:lpstr>Grep options</vt:lpstr>
      <vt:lpstr>Grep output formatting</vt:lpstr>
      <vt:lpstr>Grep file path specification</vt:lpstr>
      <vt:lpstr>Grep target</vt:lpstr>
      <vt:lpstr>Grep match text</vt:lpstr>
      <vt:lpstr>Grep target format</vt:lpstr>
      <vt:lpstr>Grep regular expressions</vt:lpstr>
      <vt:lpstr>Clean Working Tree</vt:lpstr>
      <vt:lpstr>Agile activities</vt:lpstr>
      <vt:lpstr>Feature branch</vt:lpstr>
      <vt:lpstr>Internals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1229</cp:revision>
  <cp:lastPrinted>2016-09-09T16:57:34Z</cp:lastPrinted>
  <dcterms:created xsi:type="dcterms:W3CDTF">2016-03-09T21:14:16Z</dcterms:created>
  <dcterms:modified xsi:type="dcterms:W3CDTF">2016-09-24T13:20:22Z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